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DF339B-AC4B-4EA6-9844-E000A1A849E6}" type="datetimeFigureOut">
              <a:rPr lang="en-US" smtClean="0"/>
              <a:pPr/>
              <a:t>10/19/2011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FEA924D-F1B6-43C6-AD20-D2694C0E34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pa.com/get-local-gov-support/municipal-statistics" TargetMode="External"/><Relationship Id="rId2" Type="http://schemas.openxmlformats.org/officeDocument/2006/relationships/hyperlink" Target="http://munstatspa.dced.state.pa.u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 32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Capital </a:t>
            </a:r>
            <a:r>
              <a:rPr lang="en-US" dirty="0" smtClean="0"/>
              <a:t>Tax Collection Bureau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name</a:t>
            </a:r>
          </a:p>
          <a:p>
            <a:r>
              <a:rPr lang="en-US" dirty="0" smtClean="0"/>
              <a:t>Employee SS#</a:t>
            </a:r>
          </a:p>
          <a:p>
            <a:r>
              <a:rPr lang="en-US" dirty="0" smtClean="0"/>
              <a:t>Employee address (must be physical street address, no PO Box)</a:t>
            </a:r>
          </a:p>
          <a:p>
            <a:r>
              <a:rPr lang="en-US" dirty="0" smtClean="0"/>
              <a:t>6 digit code of where employee lives</a:t>
            </a:r>
          </a:p>
          <a:p>
            <a:r>
              <a:rPr lang="en-US" dirty="0" smtClean="0"/>
              <a:t>Employee’s wages for the quarter</a:t>
            </a:r>
          </a:p>
          <a:p>
            <a:r>
              <a:rPr lang="en-US" dirty="0" smtClean="0"/>
              <a:t>Amount withheld for each employee for the quarter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 Tax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Maintained by the DCED</a:t>
            </a:r>
          </a:p>
          <a:p>
            <a:r>
              <a:rPr lang="en-US" dirty="0" smtClean="0"/>
              <a:t>Updated 1/1 and 7/1 of each year</a:t>
            </a:r>
          </a:p>
          <a:p>
            <a:r>
              <a:rPr lang="en-US" dirty="0" smtClean="0">
                <a:hlinkClick r:id="rId2"/>
              </a:rPr>
              <a:t>http://munstatspa.dced.state.pa.us/</a:t>
            </a:r>
            <a:endParaRPr lang="en-US" dirty="0" smtClean="0"/>
          </a:p>
          <a:p>
            <a:r>
              <a:rPr lang="en-US" dirty="0" smtClean="0"/>
              <a:t>6 digit PSD codes:  </a:t>
            </a:r>
            <a:r>
              <a:rPr lang="en-US" dirty="0" smtClean="0">
                <a:hlinkClick r:id="rId3"/>
              </a:rPr>
              <a:t>http://www.newpa.com/get-local-gov-support/municipal-statistics</a:t>
            </a:r>
            <a:endParaRPr lang="en-US" dirty="0" smtClean="0"/>
          </a:p>
          <a:p>
            <a:r>
              <a:rPr lang="en-US" dirty="0" smtClean="0"/>
              <a:t>Example:  Brady Township in Huntingdon County is 310101</a:t>
            </a:r>
          </a:p>
          <a:p>
            <a:r>
              <a:rPr lang="en-US" dirty="0" smtClean="0"/>
              <a:t>Must use DCED to confirm tax rates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Paper return</a:t>
            </a:r>
          </a:p>
          <a:p>
            <a:pPr lvl="1"/>
            <a:r>
              <a:rPr lang="en-US" dirty="0" smtClean="0"/>
              <a:t>You can download from our website or we can mail a copy with information from previous quarter already completed</a:t>
            </a:r>
          </a:p>
          <a:p>
            <a:r>
              <a:rPr lang="en-US" dirty="0" smtClean="0"/>
              <a:t>Electronically</a:t>
            </a:r>
          </a:p>
          <a:p>
            <a:pPr lvl="1"/>
            <a:r>
              <a:rPr lang="en-US" dirty="0" smtClean="0"/>
              <a:t>You can file online (this is the easiest option for employers!)</a:t>
            </a:r>
          </a:p>
          <a:p>
            <a:pPr lvl="1"/>
            <a:r>
              <a:rPr lang="en-US" dirty="0" smtClean="0"/>
              <a:t>CD (CSV format, </a:t>
            </a:r>
            <a:r>
              <a:rPr lang="en-US" dirty="0" err="1" smtClean="0"/>
              <a:t>EFW2</a:t>
            </a:r>
            <a:r>
              <a:rPr lang="en-US" dirty="0" smtClean="0"/>
              <a:t> extended)</a:t>
            </a:r>
          </a:p>
          <a:p>
            <a:pPr lvl="1"/>
            <a:r>
              <a:rPr lang="en-US" dirty="0" smtClean="0"/>
              <a:t>Instructions for filing electronically are on our website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 32 Changes for Individual Taxpayers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may no longer use Net Losses from business as an offset against W-2 wages earned</a:t>
            </a:r>
          </a:p>
          <a:p>
            <a:r>
              <a:rPr lang="en-US" dirty="0" smtClean="0"/>
              <a:t>Can offset loss from one business against net profits of another</a:t>
            </a:r>
          </a:p>
          <a:p>
            <a:r>
              <a:rPr lang="en-US" dirty="0" smtClean="0"/>
              <a:t>Self employed or those employed outside of Pennsylvania are required to file and pay quarterly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Consolidate?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Currently, there are more than 550 earned income tax collectors in Pennsylvania; more than all other states combined</a:t>
            </a:r>
          </a:p>
          <a:p>
            <a:r>
              <a:rPr lang="en-US" dirty="0" smtClean="0"/>
              <a:t>Act 32 consolidates local earned income tax collection to the county wide level</a:t>
            </a:r>
          </a:p>
          <a:p>
            <a:r>
              <a:rPr lang="en-US" dirty="0" smtClean="0"/>
              <a:t>One collector per Tax Collection District</a:t>
            </a:r>
          </a:p>
          <a:p>
            <a:r>
              <a:rPr lang="en-US" dirty="0" smtClean="0"/>
              <a:t>Collector is selected by the Tax Collection Committee for each TCD</a:t>
            </a:r>
          </a:p>
          <a:p>
            <a:r>
              <a:rPr lang="en-US" dirty="0" smtClean="0"/>
              <a:t>69 TCDs (none in Philadelphia, 4 in Allegheny County)</a:t>
            </a:r>
          </a:p>
          <a:p>
            <a:r>
              <a:rPr lang="en-US" dirty="0" smtClean="0"/>
              <a:t>21 remaining collectors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forms created by the DCED</a:t>
            </a:r>
          </a:p>
          <a:p>
            <a:r>
              <a:rPr lang="en-US" dirty="0" smtClean="0"/>
              <a:t>Standardized regulations created by the DCED</a:t>
            </a:r>
          </a:p>
          <a:p>
            <a:r>
              <a:rPr lang="en-US" dirty="0" smtClean="0"/>
              <a:t>Standardized codes</a:t>
            </a:r>
          </a:p>
          <a:p>
            <a:r>
              <a:rPr lang="en-US" dirty="0" smtClean="0"/>
              <a:t>6 digit codes (first two digits are county, second two are school district and third two are municipality)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Employers must register with the Act 32 tax collector within 15 days</a:t>
            </a:r>
          </a:p>
          <a:p>
            <a:r>
              <a:rPr lang="en-US" dirty="0" smtClean="0"/>
              <a:t>Certificate of Residence (CoR):  Every employer must obtain a CoR from every new employee or every time a current employee changes their domicile</a:t>
            </a:r>
          </a:p>
          <a:p>
            <a:r>
              <a:rPr lang="en-US" dirty="0" smtClean="0"/>
              <a:t>Based on the 6 digit codes provided on the CoR, employers must determine the employee’s residence tax rate and the employer’s non-resident tax rate</a:t>
            </a:r>
          </a:p>
          <a:p>
            <a:r>
              <a:rPr lang="en-US" dirty="0" smtClean="0"/>
              <a:t>Employers must withhold the </a:t>
            </a:r>
            <a:r>
              <a:rPr lang="en-US" u="sng" dirty="0" smtClean="0"/>
              <a:t>greater</a:t>
            </a:r>
            <a:r>
              <a:rPr lang="en-US" dirty="0" smtClean="0"/>
              <a:t> of the employee’s resident tax rate or the non-resident tax rate of where they work as in the DCED tax register</a:t>
            </a:r>
            <a:endParaRPr lang="en-US" u="sng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Withholding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the two tax rates: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The employee’s resident tax rate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The non-resident tax rate where the employer is located</a:t>
            </a:r>
          </a:p>
          <a:p>
            <a:pPr marL="971550" lvl="1" indent="-514350">
              <a:buNone/>
            </a:pPr>
            <a:endParaRPr lang="en-US" dirty="0" smtClean="0"/>
          </a:p>
          <a:p>
            <a:pPr marL="971550" lvl="1" indent="-514350">
              <a:buNone/>
            </a:pPr>
            <a:r>
              <a:rPr lang="en-US" dirty="0" smtClean="0"/>
              <a:t>If the non-resident tax rate is higher than the resident tax rate, where the employee works is entitled to the difference (distressed cities)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Resident Rate is 0.5% and the non-resident rate of 1.0%:  The employer withholds 1% and remits it to the county-wide collector.  0.5% is due to where the employee lives and 0.5% is due to where the employee works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 Resident rate is 1.125% and non-resident rate is 0%:  Employer withholds 1.125% and remits it to the county-wide collector.  It all gets paid to where the employee lives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Resident rate is 0%, non-resident rate is 1.0%:  Employer withholds 1.0% and remits it to the county-wide collector.  1.0% is paid to where the employee works</a:t>
            </a:r>
          </a:p>
          <a:p>
            <a:endParaRPr lang="en-US" dirty="0" smtClean="0"/>
          </a:p>
          <a:p>
            <a:r>
              <a:rPr lang="en-US" dirty="0" smtClean="0"/>
              <a:t>General rule:  Money first goes to where the employee lives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Employers must file and remit on a </a:t>
            </a:r>
            <a:r>
              <a:rPr lang="en-US" u="sng" dirty="0" smtClean="0"/>
              <a:t>quarterly</a:t>
            </a:r>
            <a:r>
              <a:rPr lang="en-US" dirty="0" smtClean="0"/>
              <a:t> basis</a:t>
            </a:r>
          </a:p>
          <a:p>
            <a:r>
              <a:rPr lang="en-US" dirty="0" smtClean="0"/>
              <a:t>Exception:  If multiple worksites in Pennsylvania and if employer is headquartered in Pennsylvania, an employer can file detail and remit all withholdings for all locations to the county-wide collector for the county where their payroll operation is located</a:t>
            </a:r>
          </a:p>
          <a:p>
            <a:r>
              <a:rPr lang="en-US" dirty="0" smtClean="0"/>
              <a:t>If headquartered outside PA or in Philadelphia, the employer can file all detail and remit all withholdings to any county-wide collector where they have a place of business</a:t>
            </a:r>
          </a:p>
          <a:p>
            <a:r>
              <a:rPr lang="en-US" dirty="0" smtClean="0"/>
              <a:t>If you do this, you must file monthly and electronically</a:t>
            </a:r>
          </a:p>
          <a:p>
            <a:r>
              <a:rPr lang="en-US" dirty="0" smtClean="0"/>
              <a:t>You must also provide 30 days notice to the county-wide collector for where you wish to file and they must agree to do it</a:t>
            </a:r>
          </a:p>
          <a:p>
            <a:r>
              <a:rPr lang="en-US" dirty="0" smtClean="0"/>
              <a:t>Must also provide notice to collectors where you would normally file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2660</TotalTime>
  <Words>685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Act 32 Discussion</vt:lpstr>
      <vt:lpstr>Why Consolidate?</vt:lpstr>
      <vt:lpstr>Standardization</vt:lpstr>
      <vt:lpstr>New Requirements</vt:lpstr>
      <vt:lpstr>Withholding examples</vt:lpstr>
      <vt:lpstr>Examples</vt:lpstr>
      <vt:lpstr>Examples</vt:lpstr>
      <vt:lpstr>Examples</vt:lpstr>
      <vt:lpstr>New Requirements</vt:lpstr>
      <vt:lpstr>Reporting Requirements</vt:lpstr>
      <vt:lpstr>Official Tax Register</vt:lpstr>
      <vt:lpstr>Filing Options</vt:lpstr>
      <vt:lpstr>Act 32 Changes for Individual Taxpayers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jvecchio</dc:creator>
  <cp:lastModifiedBy>Joshua Vecchio</cp:lastModifiedBy>
  <cp:revision>273</cp:revision>
  <dcterms:created xsi:type="dcterms:W3CDTF">2011-10-06T21:53:46Z</dcterms:created>
  <dcterms:modified xsi:type="dcterms:W3CDTF">2011-10-19T15:36:35Z</dcterms:modified>
</cp:coreProperties>
</file>